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96" r:id="rId5"/>
  </p:sldMasterIdLst>
  <p:notesMasterIdLst>
    <p:notesMasterId r:id="rId17"/>
  </p:notesMasterIdLst>
  <p:handoutMasterIdLst>
    <p:handoutMasterId r:id="rId1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291" autoAdjust="0"/>
  </p:normalViewPr>
  <p:slideViewPr>
    <p:cSldViewPr snapToGrid="0" showGuides="1">
      <p:cViewPr varScale="1">
        <p:scale>
          <a:sx n="111" d="100"/>
          <a:sy n="111" d="100"/>
        </p:scale>
        <p:origin x="480" y="96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anie Souza" userId="113d1c0a12631a6d" providerId="LiveId" clId="{F3AB5100-E2A4-4A57-A1C6-93BC0625AEEB}"/>
    <pc:docChg chg="custSel modSld">
      <pc:chgData name="Stephanie Souza" userId="113d1c0a12631a6d" providerId="LiveId" clId="{F3AB5100-E2A4-4A57-A1C6-93BC0625AEEB}" dt="2024-07-21T21:54:08.694" v="0" actId="313"/>
      <pc:docMkLst>
        <pc:docMk/>
      </pc:docMkLst>
      <pc:sldChg chg="modSp mod">
        <pc:chgData name="Stephanie Souza" userId="113d1c0a12631a6d" providerId="LiveId" clId="{F3AB5100-E2A4-4A57-A1C6-93BC0625AEEB}" dt="2024-07-21T21:54:08.694" v="0" actId="313"/>
        <pc:sldMkLst>
          <pc:docMk/>
          <pc:sldMk cId="18768004" sldId="260"/>
        </pc:sldMkLst>
        <pc:spChg chg="mod">
          <ac:chgData name="Stephanie Souza" userId="113d1c0a12631a6d" providerId="LiveId" clId="{F3AB5100-E2A4-4A57-A1C6-93BC0625AEEB}" dt="2024-07-21T21:54:08.694" v="0" actId="313"/>
          <ac:spMkLst>
            <pc:docMk/>
            <pc:sldMk cId="18768004" sldId="260"/>
            <ac:spMk id="18" creationId="{BDB044C1-DA6F-16F2-34B2-65EAF7DE5007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62-4770-80E0-FDF96101C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21-Jul-24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21-Jul-24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06ABE-9D0C-FF15-B5FE-883C1C295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06278-D1EE-BCB4-7692-AD59D3BAE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75491-C8F0-2B0E-3D20-8E216670E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2303-E103-199B-0712-639C9F014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200F9-6113-AA84-38EB-3BFE21F86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472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ED988-03D0-9C77-ECA4-98F9E553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E0B3B-1A81-B00C-8A61-1AA27528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97F42-35E9-2DEC-5E3A-7E003C5A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63D25-F828-E81F-09B3-A3A5494E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CB04A-AE7F-49D3-ECBB-3A93CA671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637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9DF7-4330-D283-7C92-9379DA9A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FC226-7593-95E7-9FAD-71F039F4A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10704-D05C-C343-FD97-07E304A52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55E6-AB3E-0691-54EB-9CA49E73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6BC5D-38DB-57C6-4DE7-E5A224FAC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760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8F2E-C719-15DD-C1F5-D327E5D7F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E780-EC46-EEF1-F9D7-33EE79AB9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4E5149-D74A-A192-82FC-18C3A0C3F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95A70-EE56-7861-2894-902E4B6D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6F407-641D-D91D-55EC-8D1FEB66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55B72-F783-2221-8999-98F2FA472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17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65A1-9027-458C-9393-7F993F961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904CB-8285-849E-662C-270F012DC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6E2D3-250B-243C-2D0A-76F5CE32A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222E0-8BDD-1F7C-66AC-1ADD60BFB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EA26FC-91B3-9835-EDD3-642B33A922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F46F16-CAEF-CAF6-C337-34712F8D0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13457-8062-616F-BCAB-D7906C93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7E2725-D33A-FD1C-C920-39A571E4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72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2D2-7FA0-623C-5BCA-28EE680D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16C6E-D898-FC30-B3C5-3CEC6080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5C803-EB96-34EB-CE4D-486F1503D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431BC-863B-65D3-7E0F-B52BBE712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822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DD3F6-AA55-93BD-AA07-C17B42DBB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D1382-88C7-2C49-B081-C94CC826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8C4A9-3322-D467-2543-1BF1FF21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10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3274-DA0C-B75F-81E3-EB3B5862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DC8AF-FBD4-E315-EAB7-77901F425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F9682-6485-4CE9-CAF9-5E5AA249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64BEC-3C05-F7B0-D5DA-E3848944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6294C-9D2B-394A-1DE3-6A63425E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233D8-1473-D52F-CDFD-2ADE5C105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081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272E7-7765-29E3-733E-2B887E5F3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D43F3-6F31-1352-ACC7-F97741D61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B128B-0EB0-38FF-0E0B-60F1CA04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F2E2A-8673-9606-6987-867CAE01D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0AFD9-53C3-C23F-96E0-A4064E270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FFDD0-FDCB-B6FD-D16A-3856244F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675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64FC-033C-49CE-C0D2-6EA62501E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B4999-1091-75C2-FF9E-3ABDA3C91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97077-A438-943D-DED0-CBC15D59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91060-8FC0-DF58-5BE6-EF9C5675D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BCD94-E373-CF56-E6F4-92E4611A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88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9DA88-2678-37CE-BD2A-B730A6EA71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0B02D-7523-AD25-64EA-3EB67E3B7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44FF7-DCF5-DF61-D879-46F46731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7A9EB-E09E-3414-C76A-1A8D79E5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B88AC-5A08-50AB-C91F-9BB30178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8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3006" y="1555716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7517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27427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B87B1-359C-689D-5C0E-74BC1B67E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491F6-D710-FB20-1AC1-B2A8AB090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6F5A5-9805-85CE-FE20-0001CF04B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9527-972D-E790-3102-78E6A5C43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E6F12-E51C-5217-42C2-C8A29DEDEE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7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July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Parks</a:t>
            </a:r>
            <a:br>
              <a:rPr lang="en-US" dirty="0"/>
            </a:br>
            <a:r>
              <a:rPr lang="en-US" dirty="0"/>
              <a:t>ETL Project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Where would you like to go next?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Phone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678-555-0143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martensson@example.com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chemeClr val="bg1"/>
                </a:solidFill>
              </a:rPr>
              <a:t>Template Editing Instructions and Feedback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242DD-860A-4446-A9ED-6BCEE87AC1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702AE2-358E-4E9A-AF91-90EFED7991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5742" y="2961308"/>
            <a:ext cx="5285914" cy="440909"/>
          </a:xfrm>
        </p:spPr>
        <p:txBody>
          <a:bodyPr/>
          <a:lstStyle/>
          <a:p>
            <a:r>
              <a:rPr lang="en-US" dirty="0"/>
              <a:t>Melissa Morales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4F716BA-3515-1D44-3E30-69E0B3F42C4A}"/>
              </a:ext>
            </a:extLst>
          </p:cNvPr>
          <p:cNvSpPr txBox="1">
            <a:spLocks/>
          </p:cNvSpPr>
          <p:nvPr/>
        </p:nvSpPr>
        <p:spPr>
          <a:xfrm>
            <a:off x="3892103" y="4537818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Victoria Scott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6C633DB-C816-84BD-F25A-8D7EEB481B89}"/>
              </a:ext>
            </a:extLst>
          </p:cNvPr>
          <p:cNvSpPr txBox="1">
            <a:spLocks/>
          </p:cNvSpPr>
          <p:nvPr/>
        </p:nvSpPr>
        <p:spPr>
          <a:xfrm>
            <a:off x="915742" y="6122639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Stephanie Souza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89E648C-8A1E-E212-8456-07773C703247}"/>
              </a:ext>
            </a:extLst>
          </p:cNvPr>
          <p:cNvGrpSpPr/>
          <p:nvPr/>
        </p:nvGrpSpPr>
        <p:grpSpPr>
          <a:xfrm>
            <a:off x="915742" y="651755"/>
            <a:ext cx="5285914" cy="5466729"/>
            <a:chOff x="915742" y="651755"/>
            <a:chExt cx="5285914" cy="5466729"/>
          </a:xfrm>
        </p:grpSpPr>
        <p:pic>
          <p:nvPicPr>
            <p:cNvPr id="1026" name="Picture 2" descr="Profile photo for Melissa Morales">
              <a:extLst>
                <a:ext uri="{FF2B5EF4-FFF2-40B4-BE49-F238E27FC236}">
                  <a16:creationId xmlns:a16="http://schemas.microsoft.com/office/drawing/2014/main" id="{EF270585-EF66-B90B-3758-CEF8A3328B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65175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Profile photo for Victoria Scott">
              <a:extLst>
                <a:ext uri="{FF2B5EF4-FFF2-40B4-BE49-F238E27FC236}">
                  <a16:creationId xmlns:a16="http://schemas.microsoft.com/office/drawing/2014/main" id="{F9FFBCDA-6635-91AC-AE8D-B0DB28A80E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2103" y="222826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rofile photo for Stephanie Souza">
              <a:extLst>
                <a:ext uri="{FF2B5EF4-FFF2-40B4-BE49-F238E27FC236}">
                  <a16:creationId xmlns:a16="http://schemas.microsoft.com/office/drawing/2014/main" id="{CBFD5660-4052-788F-71E3-0E10B8FC0C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3808931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34226"/>
            <a:ext cx="5320386" cy="782638"/>
          </a:xfrm>
        </p:spPr>
        <p:txBody>
          <a:bodyPr/>
          <a:lstStyle/>
          <a:p>
            <a:r>
              <a:rPr lang="en-US" dirty="0"/>
              <a:t>NPS Project Plan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F389B-861B-485A-AD81-A9172882D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793125"/>
            <a:ext cx="5320386" cy="11817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Evaluate and describe key aspects about the various US National Parks to assist in decision making for individuals and families planning their visits.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FE0C33-CECE-4322-A29C-AEA87CDB13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49664" y="1125545"/>
            <a:ext cx="3706016" cy="18493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chemeClr val="bg2"/>
                </a:solidFill>
              </a:rPr>
              <a:t>Considerations:</a:t>
            </a:r>
          </a:p>
          <a:p>
            <a:r>
              <a:rPr lang="en-US" sz="1800" dirty="0"/>
              <a:t>Amenities</a:t>
            </a:r>
          </a:p>
          <a:p>
            <a:r>
              <a:rPr lang="en-US" sz="1800" dirty="0"/>
              <a:t>Activities</a:t>
            </a:r>
          </a:p>
          <a:p>
            <a:r>
              <a:rPr lang="en-US" sz="1800" dirty="0"/>
              <a:t>Location</a:t>
            </a:r>
          </a:p>
          <a:p>
            <a:r>
              <a:rPr lang="en-US" sz="1800" dirty="0"/>
              <a:t>Temperature</a:t>
            </a:r>
          </a:p>
          <a:p>
            <a:r>
              <a:rPr lang="en-US" sz="1800" dirty="0"/>
              <a:t>Cost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622"/>
            <a:ext cx="10515600" cy="1325563"/>
          </a:xfrm>
        </p:spPr>
        <p:txBody>
          <a:bodyPr/>
          <a:lstStyle/>
          <a:p>
            <a:r>
              <a:rPr lang="en-US" dirty="0"/>
              <a:t>Project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1418932"/>
            <a:ext cx="10515599" cy="546609"/>
          </a:xfrm>
        </p:spPr>
        <p:txBody>
          <a:bodyPr/>
          <a:lstStyle/>
          <a:p>
            <a:r>
              <a:rPr lang="en-US" dirty="0"/>
              <a:t>Data Engineering Track</a:t>
            </a:r>
          </a:p>
          <a:p>
            <a:r>
              <a:rPr lang="en-US" dirty="0"/>
              <a:t>ETL Workflow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B07-6C49-4FD9-A60E-365443B88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56" y="2694736"/>
            <a:ext cx="3398763" cy="454353"/>
          </a:xfrm>
        </p:spPr>
        <p:txBody>
          <a:bodyPr/>
          <a:lstStyle/>
          <a:p>
            <a:pPr algn="ctr"/>
            <a:r>
              <a:rPr lang="en-US" dirty="0"/>
              <a:t>Extract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756" y="3428501"/>
            <a:ext cx="3398763" cy="23336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Performed various API pulls from National Park Service website to obtain source data and produce csv and </a:t>
            </a:r>
            <a:r>
              <a:rPr lang="en-US" dirty="0" err="1"/>
              <a:t>json</a:t>
            </a:r>
            <a:r>
              <a:rPr lang="en-US" dirty="0"/>
              <a:t> output files.</a:t>
            </a:r>
          </a:p>
          <a:p>
            <a:r>
              <a:rPr lang="en-US" dirty="0"/>
              <a:t>Code prepared in Visual Studio Code Program and/or </a:t>
            </a:r>
            <a:r>
              <a:rPr lang="en-US" dirty="0" err="1"/>
              <a:t>Jupyter</a:t>
            </a:r>
            <a:r>
              <a:rPr lang="en-US" dirty="0"/>
              <a:t> Notebooks, using Python language.</a:t>
            </a:r>
          </a:p>
          <a:p>
            <a:r>
              <a:rPr lang="en-US" dirty="0"/>
              <a:t>Libraries used included </a:t>
            </a:r>
            <a:r>
              <a:rPr lang="en-US" dirty="0" err="1"/>
              <a:t>json</a:t>
            </a:r>
            <a:r>
              <a:rPr lang="en-US" dirty="0"/>
              <a:t>, requests, </a:t>
            </a:r>
            <a:r>
              <a:rPr lang="en-US" dirty="0" err="1"/>
              <a:t>pprint</a:t>
            </a:r>
            <a:r>
              <a:rPr lang="en-US" dirty="0"/>
              <a:t>, pandas, </a:t>
            </a:r>
            <a:r>
              <a:rPr lang="en-US" dirty="0" err="1"/>
              <a:t>config,api_keys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, and </a:t>
            </a:r>
            <a:r>
              <a:rPr lang="en-US" dirty="0" err="1"/>
              <a:t>shutil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DB044C1-DA6F-16F2-34B2-65EAF7DE5007}"/>
              </a:ext>
            </a:extLst>
          </p:cNvPr>
          <p:cNvSpPr txBox="1">
            <a:spLocks/>
          </p:cNvSpPr>
          <p:nvPr/>
        </p:nvSpPr>
        <p:spPr>
          <a:xfrm>
            <a:off x="4293163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Cleaned, organized and modified extracted data files to prepare a single, cohesive, comprehensive dataset to be used for data analysis.</a:t>
            </a:r>
          </a:p>
          <a:p>
            <a:r>
              <a:rPr lang="en-US" dirty="0"/>
              <a:t>Code prepared in Visual Studio Code Program, using Python language.</a:t>
            </a:r>
          </a:p>
          <a:p>
            <a:r>
              <a:rPr lang="en-US" dirty="0"/>
              <a:t>Only pandas library was used.</a:t>
            </a:r>
          </a:p>
          <a:p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0BE6D4C0-FAE1-F0B2-AE2B-8DA9A207738E}"/>
              </a:ext>
            </a:extLst>
          </p:cNvPr>
          <p:cNvSpPr txBox="1">
            <a:spLocks/>
          </p:cNvSpPr>
          <p:nvPr/>
        </p:nvSpPr>
        <p:spPr>
          <a:xfrm>
            <a:off x="8140571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consectetuer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Maecenas </a:t>
            </a:r>
            <a:r>
              <a:rPr lang="en-US" dirty="0" err="1"/>
              <a:t>porttitor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 </a:t>
            </a:r>
            <a:r>
              <a:rPr lang="en-US" dirty="0" err="1"/>
              <a:t>massa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posuere</a:t>
            </a:r>
            <a:r>
              <a:rPr lang="en-US" dirty="0"/>
              <a:t>, magna sed pulvinar </a:t>
            </a:r>
            <a:r>
              <a:rPr lang="en-US" dirty="0" err="1"/>
              <a:t>ultricies</a:t>
            </a:r>
            <a:r>
              <a:rPr lang="en-US" dirty="0"/>
              <a:t>, </a:t>
            </a:r>
            <a:r>
              <a:rPr lang="en-US" dirty="0" err="1"/>
              <a:t>purus</a:t>
            </a:r>
            <a:r>
              <a:rPr lang="en-US" dirty="0"/>
              <a:t> </a:t>
            </a:r>
            <a:r>
              <a:rPr lang="en-US" dirty="0" err="1"/>
              <a:t>lectus</a:t>
            </a:r>
            <a:r>
              <a:rPr lang="en-US" dirty="0"/>
              <a:t> </a:t>
            </a:r>
            <a:r>
              <a:rPr lang="en-US" dirty="0" err="1"/>
              <a:t>malesuada</a:t>
            </a:r>
            <a:r>
              <a:rPr lang="en-US" dirty="0"/>
              <a:t> libero</a:t>
            </a:r>
          </a:p>
          <a:p>
            <a:r>
              <a:rPr lang="en-US" dirty="0"/>
              <a:t>Nunc </a:t>
            </a:r>
            <a:r>
              <a:rPr lang="en-US" dirty="0" err="1"/>
              <a:t>viverra</a:t>
            </a:r>
            <a:r>
              <a:rPr lang="en-US" dirty="0"/>
              <a:t> </a:t>
            </a:r>
            <a:r>
              <a:rPr lang="en-US" dirty="0" err="1"/>
              <a:t>imperdiet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est. </a:t>
            </a:r>
            <a:r>
              <a:rPr lang="en-US" dirty="0" err="1"/>
              <a:t>Vivamus</a:t>
            </a:r>
            <a:r>
              <a:rPr lang="en-US" dirty="0"/>
              <a:t> a </a:t>
            </a:r>
            <a:r>
              <a:rPr lang="en-US" dirty="0" err="1"/>
              <a:t>tellus</a:t>
            </a:r>
            <a:r>
              <a:rPr lang="en-US" dirty="0"/>
              <a:t>.</a:t>
            </a:r>
          </a:p>
          <a:p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 Proin pharetra </a:t>
            </a:r>
            <a:r>
              <a:rPr lang="en-US" dirty="0" err="1"/>
              <a:t>nonummy</a:t>
            </a:r>
            <a:r>
              <a:rPr lang="en-US" dirty="0"/>
              <a:t> </a:t>
            </a:r>
            <a:r>
              <a:rPr lang="en-US" dirty="0" err="1"/>
              <a:t>pede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et </a:t>
            </a:r>
            <a:r>
              <a:rPr lang="en-US" dirty="0" err="1"/>
              <a:t>orci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31FB87D4-E8AD-ED56-98B4-1BBC0B0C87C2}"/>
              </a:ext>
            </a:extLst>
          </p:cNvPr>
          <p:cNvSpPr txBox="1">
            <a:spLocks/>
          </p:cNvSpPr>
          <p:nvPr/>
        </p:nvSpPr>
        <p:spPr>
          <a:xfrm>
            <a:off x="4293162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Transform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1AD1423-5397-2852-6D63-0C18B4E35385}"/>
              </a:ext>
            </a:extLst>
          </p:cNvPr>
          <p:cNvSpPr txBox="1">
            <a:spLocks/>
          </p:cNvSpPr>
          <p:nvPr/>
        </p:nvSpPr>
        <p:spPr>
          <a:xfrm>
            <a:off x="8140568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9912823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CB2B73A-3286-41AD-B97B-6B161C1AE6DB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019244471"/>
              </p:ext>
            </p:extLst>
          </p:nvPr>
        </p:nvGraphicFramePr>
        <p:xfrm>
          <a:off x="911225" y="1389380"/>
          <a:ext cx="7056000" cy="40792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36000">
                  <a:extLst>
                    <a:ext uri="{9D8B030D-6E8A-4147-A177-3AD203B41FA5}">
                      <a16:colId xmlns:a16="http://schemas.microsoft.com/office/drawing/2014/main" val="7645941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09165175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49107895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84362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1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2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3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7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13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2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2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3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32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4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17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5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16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6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30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7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151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8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91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9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10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6371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31035-F5E3-46D5-B807-5F49C1F57A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7C5D-1541-4D4C-8CD9-E4CB2D7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B0BE2-2BDB-48DC-AE9B-F3B9BACA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ED71B1-7851-43AD-8F7D-18071590E8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0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2806C0-8AE3-4975-9946-CCD70055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sp>
        <p:nvSpPr>
          <p:cNvPr id="5" name="Media Placeholder 4" descr="Media">
            <a:extLst>
              <a:ext uri="{FF2B5EF4-FFF2-40B4-BE49-F238E27FC236}">
                <a16:creationId xmlns:a16="http://schemas.microsoft.com/office/drawing/2014/main" id="{D7FB60BE-A06D-46A2-8BC5-E4AB30430916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30A82-8E4A-471C-A080-278975C952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8F9E36-CD39-4DDD-927C-C07E8C070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93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39</TotalTime>
  <Words>384</Words>
  <Application>Microsoft Office PowerPoint</Application>
  <PresentationFormat>Widescreen</PresentationFormat>
  <Paragraphs>103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Franklin Gothic Book</vt:lpstr>
      <vt:lpstr>Gill Sans MT</vt:lpstr>
      <vt:lpstr>Office Theme</vt:lpstr>
      <vt:lpstr>Custom Design</vt:lpstr>
      <vt:lpstr>National Parks ETL Project</vt:lpstr>
      <vt:lpstr>Meet the Team</vt:lpstr>
      <vt:lpstr>PowerPoint Presentation</vt:lpstr>
      <vt:lpstr>NPS Project Plan</vt:lpstr>
      <vt:lpstr>Project Process</vt:lpstr>
      <vt:lpstr>CHART SLIDE</vt:lpstr>
      <vt:lpstr>TABLE SLIDE</vt:lpstr>
      <vt:lpstr>BIG IMAGE SLIDE</vt:lpstr>
      <vt:lpstr>VIDEO SLIDE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Stephanie Souza</dc:creator>
  <cp:lastModifiedBy>Stephanie Souza</cp:lastModifiedBy>
  <cp:revision>1</cp:revision>
  <dcterms:created xsi:type="dcterms:W3CDTF">2024-07-21T16:50:07Z</dcterms:created>
  <dcterms:modified xsi:type="dcterms:W3CDTF">2024-07-21T21:54:26Z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